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60" autoAdjust="0"/>
    <p:restoredTop sz="94660"/>
  </p:normalViewPr>
  <p:slideViewPr>
    <p:cSldViewPr snapToGrid="0" showGuides="1">
      <p:cViewPr varScale="1">
        <p:scale>
          <a:sx n="109" d="100"/>
          <a:sy n="109" d="100"/>
        </p:scale>
        <p:origin x="588" y="6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795261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253276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4048674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68024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1544961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4466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212474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168099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153163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347007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3645476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24974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四角形: 角を丸くする 3"/>
          <p:cNvSpPr/>
          <p:nvPr/>
        </p:nvSpPr>
        <p:spPr>
          <a:xfrm>
            <a:off x="144168" y="140836"/>
            <a:ext cx="9627394" cy="6557089"/>
          </a:xfrm>
          <a:prstGeom prst="roundRect">
            <a:avLst>
              <a:gd name="adj" fmla="val 108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ja-JP" altLang="en-US" sz="1463"/>
          </a:p>
        </p:txBody>
      </p:sp>
      <p:sp>
        <p:nvSpPr>
          <p:cNvPr id="5" name="テキスト ボックス 4"/>
          <p:cNvSpPr txBox="1"/>
          <p:nvPr/>
        </p:nvSpPr>
        <p:spPr>
          <a:xfrm>
            <a:off x="568618" y="149283"/>
            <a:ext cx="8966242" cy="584775"/>
          </a:xfrm>
          <a:prstGeom prst="rect">
            <a:avLst/>
          </a:prstGeom>
          <a:noFill/>
        </p:spPr>
        <p:txBody>
          <a:bodyPr wrap="square" rtlCol="0">
            <a:spAutoFit/>
          </a:bodyPr>
          <a:lstStyle/>
          <a:p>
            <a:r>
              <a:rPr kumimoji="1" lang="ja-JP" altLang="en-US" sz="3200" dirty="0">
                <a:solidFill>
                  <a:srgbClr val="FF9933"/>
                </a:solidFill>
                <a:uFill>
                  <a:solidFill>
                    <a:srgbClr val="FF9933"/>
                  </a:solidFill>
                </a:uFill>
                <a:latin typeface="Meiryo UI" panose="020B0604030504040204" pitchFamily="50" charset="-128"/>
                <a:ea typeface="Meiryo UI" panose="020B0604030504040204" pitchFamily="50" charset="-128"/>
              </a:rPr>
              <a:t>③新居浜市</a:t>
            </a:r>
            <a:endParaRPr kumimoji="1" lang="en-US" altLang="ja-JP" sz="3200" dirty="0">
              <a:solidFill>
                <a:srgbClr val="FF9933"/>
              </a:solidFill>
              <a:uFill>
                <a:solidFill>
                  <a:srgbClr val="FF9933"/>
                </a:solidFill>
              </a:uFill>
              <a:latin typeface="Meiryo UI" panose="020B0604030504040204" pitchFamily="50" charset="-128"/>
              <a:ea typeface="Meiryo UI" panose="020B0604030504040204" pitchFamily="50" charset="-128"/>
            </a:endParaRPr>
          </a:p>
        </p:txBody>
      </p:sp>
      <p:sp>
        <p:nvSpPr>
          <p:cNvPr id="7" name="楕円 6"/>
          <p:cNvSpPr/>
          <p:nvPr/>
        </p:nvSpPr>
        <p:spPr>
          <a:xfrm>
            <a:off x="7618448" y="254892"/>
            <a:ext cx="1828800" cy="1045028"/>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dirty="0">
                <a:latin typeface="Meiryo UI" panose="020B0604030504040204" pitchFamily="50" charset="-128"/>
                <a:ea typeface="Meiryo UI" panose="020B0604030504040204" pitchFamily="50" charset="-128"/>
              </a:rPr>
              <a:t>松山市から</a:t>
            </a:r>
            <a:endParaRPr kumimoji="1" lang="en-US" altLang="ja-JP" sz="1400" dirty="0">
              <a:latin typeface="Meiryo UI" panose="020B0604030504040204" pitchFamily="50" charset="-128"/>
              <a:ea typeface="Meiryo UI" panose="020B0604030504040204" pitchFamily="50" charset="-128"/>
            </a:endParaRPr>
          </a:p>
          <a:p>
            <a:pPr algn="ct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時間</a:t>
            </a:r>
            <a:r>
              <a:rPr kumimoji="1" lang="en-US" altLang="ja-JP" dirty="0">
                <a:latin typeface="Meiryo UI" panose="020B0604030504040204" pitchFamily="50" charset="-128"/>
                <a:ea typeface="Meiryo UI" panose="020B0604030504040204" pitchFamily="50" charset="-128"/>
              </a:rPr>
              <a:t>9</a:t>
            </a:r>
            <a:r>
              <a:rPr kumimoji="1" lang="ja-JP" altLang="en-US" dirty="0">
                <a:latin typeface="Meiryo UI" panose="020B0604030504040204" pitchFamily="50" charset="-128"/>
                <a:ea typeface="Meiryo UI" panose="020B0604030504040204" pitchFamily="50" charset="-128"/>
              </a:rPr>
              <a:t>分</a:t>
            </a:r>
            <a:r>
              <a:rPr kumimoji="1" lang="en-US" altLang="ja-JP" sz="1600" dirty="0">
                <a:latin typeface="Meiryo UI" panose="020B0604030504040204" pitchFamily="50" charset="-128"/>
                <a:ea typeface="Meiryo UI" panose="020B0604030504040204" pitchFamily="50" charset="-128"/>
              </a:rPr>
              <a:t>63.8km</a:t>
            </a:r>
            <a:endParaRPr kumimoji="1" lang="ja-JP" altLang="en-US" sz="1600" dirty="0">
              <a:latin typeface="Meiryo UI" panose="020B0604030504040204" pitchFamily="50" charset="-128"/>
              <a:ea typeface="Meiryo UI" panose="020B0604030504040204" pitchFamily="50" charset="-128"/>
            </a:endParaRPr>
          </a:p>
        </p:txBody>
      </p:sp>
      <p:grpSp>
        <p:nvGrpSpPr>
          <p:cNvPr id="8" name="グループ化 7"/>
          <p:cNvGrpSpPr/>
          <p:nvPr/>
        </p:nvGrpSpPr>
        <p:grpSpPr>
          <a:xfrm rot="1563532">
            <a:off x="8634180" y="-63310"/>
            <a:ext cx="347905" cy="541845"/>
            <a:chOff x="8187937" y="282476"/>
            <a:chExt cx="589320" cy="1027278"/>
          </a:xfrm>
        </p:grpSpPr>
        <p:sp>
          <p:nvSpPr>
            <p:cNvPr id="9" name="楕円 8"/>
            <p:cNvSpPr/>
            <p:nvPr/>
          </p:nvSpPr>
          <p:spPr>
            <a:xfrm rot="2100397">
              <a:off x="8297228" y="282476"/>
              <a:ext cx="370738" cy="10272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a:cxnSpLocks/>
              <a:stCxn id="9" idx="0"/>
              <a:endCxn id="9" idx="4"/>
            </p:cNvCxnSpPr>
            <p:nvPr/>
          </p:nvCxnSpPr>
          <p:spPr>
            <a:xfrm flipH="1">
              <a:off x="8187937" y="375401"/>
              <a:ext cx="589320" cy="84142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flipH="1">
              <a:off x="8482137" y="538690"/>
              <a:ext cx="16930" cy="23001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cxnSpLocks/>
            </p:cNvCxnSpPr>
            <p:nvPr/>
          </p:nvCxnSpPr>
          <p:spPr>
            <a:xfrm flipH="1">
              <a:off x="8375873" y="929033"/>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flipH="1">
              <a:off x="8326105" y="747516"/>
              <a:ext cx="23765" cy="205803"/>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flipH="1">
              <a:off x="8506751" y="735196"/>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テキスト ボックス 14"/>
          <p:cNvSpPr txBox="1"/>
          <p:nvPr/>
        </p:nvSpPr>
        <p:spPr>
          <a:xfrm>
            <a:off x="605170" y="1125339"/>
            <a:ext cx="3868639" cy="707886"/>
          </a:xfrm>
          <a:prstGeom prst="rect">
            <a:avLst/>
          </a:prstGeom>
          <a:noFill/>
        </p:spPr>
        <p:txBody>
          <a:bodyPr wrap="square" rtlCol="0">
            <a:spAutoFit/>
          </a:bodyPr>
          <a:lstStyle/>
          <a:p>
            <a:r>
              <a:rPr kumimoji="1" lang="ja-JP" altLang="en-US" sz="2000"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四国屈指の工都・新居浜で</a:t>
            </a:r>
          </a:p>
          <a:p>
            <a:r>
              <a:rPr kumimoji="1" lang="ja-JP" altLang="en-US" sz="2000"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日本近代産業の歩みをたどる</a:t>
            </a:r>
            <a:endParaRPr kumimoji="1" lang="en-US" altLang="ja-JP" sz="2000"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13038" y="1833225"/>
            <a:ext cx="4621499" cy="1015663"/>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愛媛県の東部に位置し、四国屈指の工業地帯を有する工都・新居浜市。</a:t>
            </a:r>
          </a:p>
          <a:p>
            <a:r>
              <a:rPr kumimoji="1" lang="ja-JP" altLang="en-US" sz="1200" dirty="0">
                <a:latin typeface="Meiryo UI" panose="020B0604030504040204" pitchFamily="50" charset="-128"/>
                <a:ea typeface="Meiryo UI" panose="020B0604030504040204" pitchFamily="50" charset="-128"/>
              </a:rPr>
              <a:t>元禄</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1691</a:t>
            </a:r>
            <a:r>
              <a:rPr kumimoji="1" lang="ja-JP" altLang="en-US" sz="1200" dirty="0">
                <a:latin typeface="Meiryo UI" panose="020B0604030504040204" pitchFamily="50" charset="-128"/>
                <a:ea typeface="Meiryo UI" panose="020B0604030504040204" pitchFamily="50" charset="-128"/>
              </a:rPr>
              <a:t>）、別子銅山の開坑により大きく発展を遂げ、</a:t>
            </a:r>
          </a:p>
          <a:p>
            <a:r>
              <a:rPr kumimoji="1" lang="ja-JP" altLang="en-US" sz="1200" dirty="0">
                <a:latin typeface="Meiryo UI" panose="020B0604030504040204" pitchFamily="50" charset="-128"/>
                <a:ea typeface="Meiryo UI" panose="020B0604030504040204" pitchFamily="50" charset="-128"/>
              </a:rPr>
              <a:t>現在の新居浜市の礎を築きました。</a:t>
            </a:r>
          </a:p>
          <a:p>
            <a:r>
              <a:rPr kumimoji="1" lang="ja-JP" altLang="en-US" sz="1200" dirty="0">
                <a:latin typeface="Meiryo UI" panose="020B0604030504040204" pitchFamily="50" charset="-128"/>
                <a:ea typeface="Meiryo UI" panose="020B0604030504040204" pitchFamily="50" charset="-128"/>
              </a:rPr>
              <a:t>毎年</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月に行われる「新居浜太鼓祭り」は四国三大祭りの</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一つともいわれ、訪れる人を魅了します。</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33" name="四角形: 角を丸くする 32"/>
          <p:cNvSpPr/>
          <p:nvPr/>
        </p:nvSpPr>
        <p:spPr>
          <a:xfrm>
            <a:off x="596730" y="2997566"/>
            <a:ext cx="4274207" cy="864179"/>
          </a:xfrm>
          <a:prstGeom prst="roundRect">
            <a:avLst/>
          </a:prstGeom>
          <a:solidFill>
            <a:schemeClr val="bg1"/>
          </a:solidFill>
          <a:ln w="57150" cap="rnd">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300" dirty="0">
                <a:solidFill>
                  <a:schemeClr val="accent6">
                    <a:lumMod val="50000"/>
                  </a:schemeClr>
                </a:solidFill>
                <a:uFill>
                  <a:solidFill>
                    <a:srgbClr val="FF9933"/>
                  </a:solidFill>
                </a:uFill>
                <a:latin typeface="Meiryo UI" panose="020B0604030504040204" pitchFamily="50" charset="-128"/>
                <a:ea typeface="Meiryo UI" panose="020B0604030504040204" pitchFamily="50" charset="-128"/>
              </a:rPr>
              <a:t>先人たちが築いた偉業を追体験</a:t>
            </a:r>
          </a:p>
          <a:p>
            <a:pPr algn="ctr"/>
            <a:r>
              <a:rPr kumimoji="1" lang="ja-JP" altLang="en-US" sz="2300" dirty="0">
                <a:solidFill>
                  <a:schemeClr val="accent6">
                    <a:lumMod val="50000"/>
                  </a:schemeClr>
                </a:solidFill>
                <a:uFill>
                  <a:solidFill>
                    <a:srgbClr val="FF9933"/>
                  </a:solidFill>
                </a:uFill>
                <a:latin typeface="Meiryo UI" panose="020B0604030504040204" pitchFamily="50" charset="-128"/>
                <a:ea typeface="Meiryo UI" panose="020B0604030504040204" pitchFamily="50" charset="-128"/>
              </a:rPr>
              <a:t>知的好奇心を刺激するプログラムも</a:t>
            </a:r>
            <a:endParaRPr kumimoji="1" lang="en-US" altLang="ja-JP" sz="2300" dirty="0">
              <a:solidFill>
                <a:schemeClr val="accent6">
                  <a:lumMod val="50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35" name="四角形: 対角を切り取る 34"/>
          <p:cNvSpPr/>
          <p:nvPr/>
        </p:nvSpPr>
        <p:spPr>
          <a:xfrm>
            <a:off x="596731" y="3971918"/>
            <a:ext cx="1830668" cy="463769"/>
          </a:xfrm>
          <a:prstGeom prst="snip2DiagRect">
            <a:avLst/>
          </a:prstGeom>
          <a:solidFill>
            <a:srgbClr val="FFCC00"/>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algn="ctr"/>
            <a:r>
              <a:rPr kumimoji="1" lang="ja-JP" altLang="en-US" sz="1400" dirty="0">
                <a:solidFill>
                  <a:schemeClr val="tx1">
                    <a:lumMod val="95000"/>
                    <a:lumOff val="5000"/>
                  </a:schemeClr>
                </a:solidFill>
                <a:latin typeface="Meiryo UI" panose="020B0604030504040204" pitchFamily="50" charset="-128"/>
                <a:ea typeface="Meiryo UI" panose="020B0604030504040204" pitchFamily="50" charset="-128"/>
              </a:rPr>
              <a:t>所要時間約</a:t>
            </a:r>
            <a: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t>6</a:t>
            </a:r>
            <a:r>
              <a:rPr kumimoji="1" lang="ja-JP" altLang="en-US" sz="1400" dirty="0">
                <a:solidFill>
                  <a:schemeClr val="tx1">
                    <a:lumMod val="95000"/>
                    <a:lumOff val="5000"/>
                  </a:schemeClr>
                </a:solidFill>
                <a:latin typeface="Meiryo UI" panose="020B0604030504040204" pitchFamily="50" charset="-128"/>
                <a:ea typeface="Meiryo UI" panose="020B0604030504040204" pitchFamily="50" charset="-128"/>
              </a:rPr>
              <a:t>時間</a:t>
            </a:r>
          </a:p>
        </p:txBody>
      </p:sp>
      <p:sp>
        <p:nvSpPr>
          <p:cNvPr id="36" name="テキスト ボックス 35"/>
          <p:cNvSpPr txBox="1"/>
          <p:nvPr/>
        </p:nvSpPr>
        <p:spPr>
          <a:xfrm>
            <a:off x="2427399" y="4018040"/>
            <a:ext cx="2288138" cy="438582"/>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受け入れ</a:t>
            </a:r>
            <a:r>
              <a:rPr kumimoji="1" lang="en-US" altLang="ja-JP" sz="1200" dirty="0">
                <a:latin typeface="Meiryo UI" panose="020B0604030504040204" pitchFamily="50" charset="-128"/>
                <a:ea typeface="Meiryo UI" panose="020B0604030504040204" pitchFamily="50" charset="-128"/>
              </a:rPr>
              <a:t>80</a:t>
            </a:r>
            <a:r>
              <a:rPr kumimoji="1" lang="ja-JP" altLang="en-US" sz="1200" dirty="0">
                <a:latin typeface="Meiryo UI" panose="020B0604030504040204" pitchFamily="50" charset="-128"/>
                <a:ea typeface="Meiryo UI" panose="020B0604030504040204" pitchFamily="50" charset="-128"/>
              </a:rPr>
              <a:t>名まで同時に可能</a:t>
            </a:r>
          </a:p>
          <a:p>
            <a:r>
              <a:rPr kumimoji="1" lang="en-US" altLang="ja-JP" sz="1050" dirty="0">
                <a:latin typeface="Meiryo UI" panose="020B0604030504040204" pitchFamily="50" charset="-128"/>
                <a:ea typeface="Meiryo UI" panose="020B0604030504040204" pitchFamily="50" charset="-128"/>
              </a:rPr>
              <a:t>※1</a:t>
            </a:r>
            <a:r>
              <a:rPr kumimoji="1" lang="ja-JP" altLang="en-US" sz="1050" dirty="0">
                <a:latin typeface="Meiryo UI" panose="020B0604030504040204" pitchFamily="50" charset="-128"/>
                <a:ea typeface="Meiryo UI" panose="020B0604030504040204" pitchFamily="50" charset="-128"/>
              </a:rPr>
              <a:t>回</a:t>
            </a:r>
            <a:r>
              <a:rPr kumimoji="1" lang="en-US" altLang="ja-JP" sz="1050" dirty="0">
                <a:latin typeface="Meiryo UI" panose="020B0604030504040204" pitchFamily="50" charset="-128"/>
                <a:ea typeface="Meiryo UI" panose="020B0604030504040204" pitchFamily="50" charset="-128"/>
              </a:rPr>
              <a:t>40</a:t>
            </a:r>
            <a:r>
              <a:rPr kumimoji="1" lang="ja-JP" altLang="en-US" sz="1050" dirty="0">
                <a:latin typeface="Meiryo UI" panose="020B0604030504040204" pitchFamily="50" charset="-128"/>
                <a:ea typeface="Meiryo UI" panose="020B0604030504040204" pitchFamily="50" charset="-128"/>
              </a:rPr>
              <a:t>名の入れ替え制</a:t>
            </a:r>
          </a:p>
        </p:txBody>
      </p:sp>
      <p:sp>
        <p:nvSpPr>
          <p:cNvPr id="37" name="四角形: 角を丸くする 36"/>
          <p:cNvSpPr/>
          <p:nvPr/>
        </p:nvSpPr>
        <p:spPr>
          <a:xfrm>
            <a:off x="495575" y="4560586"/>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tIns="36000" bIns="36000" rtlCol="0" anchor="ctr"/>
          <a:lstStyle/>
          <a:p>
            <a:pPr algn="ctr"/>
            <a:r>
              <a:rPr kumimoji="1" lang="ja-JP" altLang="en-US" sz="1600" dirty="0">
                <a:latin typeface="Meiryo UI" panose="020B0604030504040204" pitchFamily="50" charset="-128"/>
                <a:ea typeface="Meiryo UI" panose="020B0604030504040204" pitchFamily="50" charset="-128"/>
              </a:rPr>
              <a:t>道の駅</a:t>
            </a:r>
          </a:p>
          <a:p>
            <a:pPr algn="ctr"/>
            <a:r>
              <a:rPr kumimoji="1" lang="ja-JP" altLang="en-US" sz="1600" dirty="0">
                <a:latin typeface="Meiryo UI" panose="020B0604030504040204" pitchFamily="50" charset="-128"/>
                <a:ea typeface="Meiryo UI" panose="020B0604030504040204" pitchFamily="50" charset="-128"/>
              </a:rPr>
              <a:t>マイントピア別子</a:t>
            </a:r>
          </a:p>
        </p:txBody>
      </p:sp>
      <p:sp>
        <p:nvSpPr>
          <p:cNvPr id="38" name="四角形: 角を丸くする 37"/>
          <p:cNvSpPr/>
          <p:nvPr/>
        </p:nvSpPr>
        <p:spPr>
          <a:xfrm>
            <a:off x="3369200" y="4537174"/>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zh-TW" altLang="en-US" sz="1600" dirty="0">
                <a:latin typeface="Meiryo UI" panose="020B0604030504040204" pitchFamily="50" charset="-128"/>
                <a:ea typeface="Meiryo UI" panose="020B0604030504040204" pitchFamily="50" charset="-128"/>
              </a:rPr>
              <a:t>新居浜市</a:t>
            </a:r>
          </a:p>
          <a:p>
            <a:pPr algn="ctr"/>
            <a:r>
              <a:rPr kumimoji="1" lang="zh-TW" altLang="en-US" sz="1600" dirty="0">
                <a:latin typeface="Meiryo UI" panose="020B0604030504040204" pitchFamily="50" charset="-128"/>
                <a:ea typeface="Meiryo UI" panose="020B0604030504040204" pitchFamily="50" charset="-128"/>
              </a:rPr>
              <a:t>広瀬歴史記念館</a:t>
            </a:r>
            <a:endParaRPr kumimoji="1" lang="ja-JP" altLang="en-US" sz="1600" dirty="0">
              <a:latin typeface="Meiryo UI" panose="020B0604030504040204" pitchFamily="50" charset="-128"/>
              <a:ea typeface="Meiryo UI" panose="020B0604030504040204" pitchFamily="50" charset="-128"/>
            </a:endParaRPr>
          </a:p>
        </p:txBody>
      </p:sp>
      <p:sp>
        <p:nvSpPr>
          <p:cNvPr id="39" name="四角形: 角を丸くする 38"/>
          <p:cNvSpPr/>
          <p:nvPr/>
        </p:nvSpPr>
        <p:spPr>
          <a:xfrm>
            <a:off x="5226669" y="4533445"/>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a:latin typeface="Meiryo UI" panose="020B0604030504040204" pitchFamily="50" charset="-128"/>
                <a:ea typeface="Meiryo UI" panose="020B0604030504040204" pitchFamily="50" charset="-128"/>
              </a:rPr>
              <a:t>あかがね</a:t>
            </a:r>
          </a:p>
          <a:p>
            <a:pPr algn="ctr"/>
            <a:r>
              <a:rPr kumimoji="1" lang="ja-JP" altLang="en-US" sz="1600" dirty="0">
                <a:latin typeface="Meiryo UI" panose="020B0604030504040204" pitchFamily="50" charset="-128"/>
                <a:ea typeface="Meiryo UI" panose="020B0604030504040204" pitchFamily="50" charset="-128"/>
              </a:rPr>
              <a:t>ミュージアム</a:t>
            </a:r>
          </a:p>
        </p:txBody>
      </p:sp>
      <p:sp>
        <p:nvSpPr>
          <p:cNvPr id="41" name="四角形: 角を丸くする 40"/>
          <p:cNvSpPr/>
          <p:nvPr/>
        </p:nvSpPr>
        <p:spPr>
          <a:xfrm>
            <a:off x="6878032" y="4528337"/>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zh-TW" altLang="en-US" dirty="0">
                <a:latin typeface="Meiryo UI" panose="020B0604030504040204" pitchFamily="50" charset="-128"/>
                <a:ea typeface="Meiryo UI" panose="020B0604030504040204" pitchFamily="50" charset="-128"/>
              </a:rPr>
              <a:t>愛媛県</a:t>
            </a:r>
          </a:p>
          <a:p>
            <a:pPr algn="ctr"/>
            <a:r>
              <a:rPr kumimoji="1" lang="zh-TW" altLang="en-US" dirty="0">
                <a:latin typeface="Meiryo UI" panose="020B0604030504040204" pitchFamily="50" charset="-128"/>
                <a:ea typeface="Meiryo UI" panose="020B0604030504040204" pitchFamily="50" charset="-128"/>
              </a:rPr>
              <a:t>総合科学博物館</a:t>
            </a:r>
            <a:endParaRPr kumimoji="1" lang="ja-JP" altLang="en-US" dirty="0">
              <a:latin typeface="Meiryo UI" panose="020B0604030504040204" pitchFamily="50" charset="-128"/>
              <a:ea typeface="Meiryo UI" panose="020B0604030504040204" pitchFamily="50" charset="-128"/>
            </a:endParaRPr>
          </a:p>
        </p:txBody>
      </p:sp>
      <p:sp>
        <p:nvSpPr>
          <p:cNvPr id="43" name="四角形: 角を丸くする 42"/>
          <p:cNvSpPr/>
          <p:nvPr/>
        </p:nvSpPr>
        <p:spPr>
          <a:xfrm>
            <a:off x="9023478" y="4538456"/>
            <a:ext cx="575953" cy="1769424"/>
          </a:xfrm>
          <a:prstGeom prst="roundRect">
            <a:avLst/>
          </a:prstGeom>
          <a:solidFill>
            <a:srgbClr val="FFCC00"/>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lumMod val="95000"/>
                    <a:lumOff val="5000"/>
                  </a:schemeClr>
                </a:solidFill>
                <a:latin typeface="Meiryo UI" panose="020B0604030504040204" pitchFamily="50" charset="-128"/>
                <a:ea typeface="Meiryo UI" panose="020B0604030504040204" pitchFamily="50" charset="-128"/>
              </a:rPr>
              <a:t>ホテル着</a:t>
            </a:r>
          </a:p>
        </p:txBody>
      </p:sp>
      <p:sp>
        <p:nvSpPr>
          <p:cNvPr id="48" name="矢印: 右 47"/>
          <p:cNvSpPr/>
          <p:nvPr/>
        </p:nvSpPr>
        <p:spPr>
          <a:xfrm>
            <a:off x="1093621" y="5173417"/>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右 48"/>
          <p:cNvSpPr/>
          <p:nvPr/>
        </p:nvSpPr>
        <p:spPr>
          <a:xfrm>
            <a:off x="2529570" y="5166847"/>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右 49"/>
          <p:cNvSpPr/>
          <p:nvPr/>
        </p:nvSpPr>
        <p:spPr>
          <a:xfrm>
            <a:off x="7618449" y="5145594"/>
            <a:ext cx="1237550"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右 50"/>
          <p:cNvSpPr/>
          <p:nvPr/>
        </p:nvSpPr>
        <p:spPr>
          <a:xfrm>
            <a:off x="6005855" y="5147071"/>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046186" y="5535061"/>
            <a:ext cx="869367"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2459546" y="5535035"/>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p>
        </p:txBody>
      </p:sp>
      <p:sp>
        <p:nvSpPr>
          <p:cNvPr id="56" name="テキスト ボックス 55"/>
          <p:cNvSpPr txBox="1"/>
          <p:nvPr/>
        </p:nvSpPr>
        <p:spPr>
          <a:xfrm>
            <a:off x="4155909" y="5530885"/>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p>
        </p:txBody>
      </p:sp>
      <p:sp>
        <p:nvSpPr>
          <p:cNvPr id="57" name="テキスト ボックス 56"/>
          <p:cNvSpPr txBox="1"/>
          <p:nvPr/>
        </p:nvSpPr>
        <p:spPr>
          <a:xfrm>
            <a:off x="7717330" y="5519991"/>
            <a:ext cx="94873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120</a:t>
            </a:r>
            <a:r>
              <a:rPr kumimoji="1" lang="ja-JP" altLang="en-US" sz="1400" dirty="0">
                <a:latin typeface="Meiryo UI" panose="020B0604030504040204" pitchFamily="50" charset="-128"/>
                <a:ea typeface="Meiryo UI" panose="020B0604030504040204" pitchFamily="50" charset="-128"/>
              </a:rPr>
              <a:t>分</a:t>
            </a:r>
          </a:p>
        </p:txBody>
      </p:sp>
      <p:cxnSp>
        <p:nvCxnSpPr>
          <p:cNvPr id="61" name="直線コネクタ 60"/>
          <p:cNvCxnSpPr/>
          <p:nvPr/>
        </p:nvCxnSpPr>
        <p:spPr>
          <a:xfrm>
            <a:off x="568618" y="668923"/>
            <a:ext cx="7148712" cy="0"/>
          </a:xfrm>
          <a:prstGeom prst="line">
            <a:avLst/>
          </a:prstGeom>
          <a:ln w="50800" cmpd="dbl">
            <a:solidFill>
              <a:srgbClr val="FF9933"/>
            </a:solidFill>
          </a:ln>
        </p:spPr>
        <p:style>
          <a:lnRef idx="1">
            <a:schemeClr val="accent1"/>
          </a:lnRef>
          <a:fillRef idx="0">
            <a:schemeClr val="accent1"/>
          </a:fillRef>
          <a:effectRef idx="0">
            <a:schemeClr val="accent1"/>
          </a:effectRef>
          <a:fontRef idx="minor">
            <a:schemeClr val="tx1"/>
          </a:fontRef>
        </p:style>
      </p:cxnSp>
      <p:sp>
        <p:nvSpPr>
          <p:cNvPr id="6" name="スクロール: 横 5"/>
          <p:cNvSpPr/>
          <p:nvPr/>
        </p:nvSpPr>
        <p:spPr>
          <a:xfrm rot="21312429">
            <a:off x="352859" y="634877"/>
            <a:ext cx="3127380" cy="515746"/>
          </a:xfrm>
          <a:prstGeom prst="horizontalScroll">
            <a:avLst/>
          </a:prstGeom>
          <a:solidFill>
            <a:schemeClr val="accent6">
              <a:lumMod val="75000"/>
            </a:scheme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近代産業の礎を体感</a:t>
            </a:r>
          </a:p>
        </p:txBody>
      </p:sp>
      <p:sp>
        <p:nvSpPr>
          <p:cNvPr id="60" name="テキスト ボックス 59"/>
          <p:cNvSpPr txBox="1"/>
          <p:nvPr/>
        </p:nvSpPr>
        <p:spPr>
          <a:xfrm>
            <a:off x="1811235" y="5209911"/>
            <a:ext cx="945209" cy="307777"/>
          </a:xfrm>
          <a:prstGeom prst="rect">
            <a:avLst/>
          </a:prstGeom>
          <a:noFill/>
        </p:spPr>
        <p:txBody>
          <a:bodyPr wrap="square" rtlCol="0">
            <a:spAutoFit/>
          </a:bodyPr>
          <a:lstStyle/>
          <a:p>
            <a:pPr algn="ct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昼食）</a:t>
            </a:r>
          </a:p>
        </p:txBody>
      </p:sp>
      <p:sp>
        <p:nvSpPr>
          <p:cNvPr id="62" name="矢印: 右 61"/>
          <p:cNvSpPr/>
          <p:nvPr/>
        </p:nvSpPr>
        <p:spPr>
          <a:xfrm>
            <a:off x="4209375" y="5166847"/>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5970102" y="5536910"/>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57309">
            <a:off x="5612675" y="1581148"/>
            <a:ext cx="3198030" cy="2403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993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四角形: 角を丸くする 3"/>
          <p:cNvSpPr/>
          <p:nvPr/>
        </p:nvSpPr>
        <p:spPr>
          <a:xfrm>
            <a:off x="112688" y="154606"/>
            <a:ext cx="9627394" cy="6557089"/>
          </a:xfrm>
          <a:prstGeom prst="roundRect">
            <a:avLst>
              <a:gd name="adj" fmla="val 108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ja-JP" altLang="en-US" sz="1463"/>
          </a:p>
        </p:txBody>
      </p:sp>
      <p:sp>
        <p:nvSpPr>
          <p:cNvPr id="5" name="テキスト ボックス 4"/>
          <p:cNvSpPr txBox="1"/>
          <p:nvPr/>
        </p:nvSpPr>
        <p:spPr>
          <a:xfrm>
            <a:off x="560032" y="154606"/>
            <a:ext cx="8966242" cy="461665"/>
          </a:xfrm>
          <a:prstGeom prst="rect">
            <a:avLst/>
          </a:prstGeom>
          <a:noFill/>
        </p:spPr>
        <p:txBody>
          <a:bodyPr wrap="square" rtlCol="0">
            <a:spAutoFit/>
          </a:bodyPr>
          <a:lstStyle/>
          <a:p>
            <a:r>
              <a:rPr kumimoji="1" lang="ja-JP" altLang="en-US" sz="2400" dirty="0">
                <a:solidFill>
                  <a:srgbClr val="FF9933"/>
                </a:solidFill>
                <a:uFill>
                  <a:solidFill>
                    <a:srgbClr val="FF9933"/>
                  </a:solidFill>
                </a:uFill>
                <a:latin typeface="Meiryo UI" panose="020B0604030504040204" pitchFamily="50" charset="-128"/>
                <a:ea typeface="Meiryo UI" panose="020B0604030504040204" pitchFamily="50" charset="-128"/>
              </a:rPr>
              <a:t>③新居浜市</a:t>
            </a:r>
            <a:endParaRPr kumimoji="1" lang="en-US" altLang="ja-JP" sz="2400" dirty="0">
              <a:solidFill>
                <a:srgbClr val="FF9933"/>
              </a:solidFill>
              <a:uFill>
                <a:solidFill>
                  <a:srgbClr val="FF9933"/>
                </a:solidFill>
              </a:u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299025" y="720357"/>
            <a:ext cx="2199098" cy="307777"/>
          </a:xfrm>
          <a:prstGeom prst="rect">
            <a:avLst/>
          </a:prstGeom>
          <a:noFill/>
        </p:spPr>
        <p:txBody>
          <a:bodyPr wrap="square" rtlCol="0">
            <a:spAutoFit/>
          </a:bodyPr>
          <a:lstStyle/>
          <a:p>
            <a:r>
              <a:rPr kumimoji="1" lang="ja-JP"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道の駅 マイントピア別子</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299025" y="928734"/>
            <a:ext cx="2380806" cy="1754326"/>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別子銅山の歴史を楽しく体験</a:t>
            </a:r>
          </a:p>
          <a:p>
            <a:r>
              <a:rPr kumimoji="1" lang="ja-JP" altLang="en-US" sz="1200" dirty="0">
                <a:latin typeface="Meiryo UI" panose="020B0604030504040204" pitchFamily="50" charset="-128"/>
                <a:ea typeface="Meiryo UI" panose="020B0604030504040204" pitchFamily="50" charset="-128"/>
              </a:rPr>
              <a:t>別子銅山採鉱本部跡地を利用した鉱山観光のテーマパーク。</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銅山の歴史を巨大ジオラマや人形で再現した観光坑道、当時のままのトンネルや鉄橋を走る鉱山鉄道など見ごたえ抜群です。砂金採り体験に挑戦するのもおすすめ。</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採れた金はお持ち帰り自由です。</a:t>
            </a:r>
            <a:endParaRPr kumimoji="1" lang="ja-JP" altLang="en-US" sz="1200" dirty="0">
              <a:latin typeface="HG丸ｺﾞｼｯｸM-PRO" panose="020F0600000000000000" pitchFamily="50" charset="-128"/>
              <a:ea typeface="HG丸ｺﾞｼｯｸM-PRO" panose="020F0600000000000000" pitchFamily="50" charset="-128"/>
            </a:endParaRPr>
          </a:p>
        </p:txBody>
      </p:sp>
      <p:cxnSp>
        <p:nvCxnSpPr>
          <p:cNvPr id="61" name="直線コネクタ 60"/>
          <p:cNvCxnSpPr>
            <a:cxnSpLocks/>
          </p:cNvCxnSpPr>
          <p:nvPr/>
        </p:nvCxnSpPr>
        <p:spPr>
          <a:xfrm>
            <a:off x="627234" y="610948"/>
            <a:ext cx="8975441" cy="36178"/>
          </a:xfrm>
          <a:prstGeom prst="line">
            <a:avLst/>
          </a:prstGeom>
          <a:ln w="50800" cmpd="dbl">
            <a:solidFill>
              <a:srgbClr val="FF9933"/>
            </a:solidFill>
          </a:ln>
        </p:spPr>
        <p:style>
          <a:lnRef idx="1">
            <a:schemeClr val="accent1"/>
          </a:lnRef>
          <a:fillRef idx="0">
            <a:schemeClr val="accent1"/>
          </a:fillRef>
          <a:effectRef idx="0">
            <a:schemeClr val="accent1"/>
          </a:effectRef>
          <a:fontRef idx="minor">
            <a:schemeClr val="tx1"/>
          </a:fontRef>
        </p:style>
      </p:cxnSp>
      <p:sp>
        <p:nvSpPr>
          <p:cNvPr id="6" name="スクロール: 横 5"/>
          <p:cNvSpPr/>
          <p:nvPr/>
        </p:nvSpPr>
        <p:spPr>
          <a:xfrm rot="21388811">
            <a:off x="6247332" y="165696"/>
            <a:ext cx="3127380" cy="515746"/>
          </a:xfrm>
          <a:prstGeom prst="horizontalScroll">
            <a:avLst/>
          </a:prstGeom>
          <a:solidFill>
            <a:schemeClr val="accent6">
              <a:lumMod val="75000"/>
            </a:scheme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436688" algn="l"/>
              </a:tabLst>
            </a:pPr>
            <a:r>
              <a:rPr kumimoji="1" lang="ja-JP" altLang="en-US" dirty="0">
                <a:latin typeface="Meiryo UI" panose="020B0604030504040204" pitchFamily="50" charset="-128"/>
                <a:ea typeface="Meiryo UI" panose="020B0604030504040204" pitchFamily="50" charset="-128"/>
              </a:rPr>
              <a:t>近代産業の礎を体感</a:t>
            </a:r>
          </a:p>
        </p:txBody>
      </p:sp>
      <p:grpSp>
        <p:nvGrpSpPr>
          <p:cNvPr id="8" name="グループ化 7"/>
          <p:cNvGrpSpPr/>
          <p:nvPr/>
        </p:nvGrpSpPr>
        <p:grpSpPr>
          <a:xfrm rot="799400">
            <a:off x="9468448" y="357221"/>
            <a:ext cx="347905" cy="541845"/>
            <a:chOff x="8187937" y="282476"/>
            <a:chExt cx="589320" cy="1027278"/>
          </a:xfrm>
        </p:grpSpPr>
        <p:sp>
          <p:nvSpPr>
            <p:cNvPr id="9" name="楕円 8"/>
            <p:cNvSpPr/>
            <p:nvPr/>
          </p:nvSpPr>
          <p:spPr>
            <a:xfrm rot="2100397">
              <a:off x="8297228" y="282476"/>
              <a:ext cx="370738" cy="10272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a:cxnSpLocks/>
              <a:stCxn id="9" idx="0"/>
              <a:endCxn id="9" idx="4"/>
            </p:cNvCxnSpPr>
            <p:nvPr/>
          </p:nvCxnSpPr>
          <p:spPr>
            <a:xfrm flipH="1">
              <a:off x="8187937" y="375401"/>
              <a:ext cx="589320" cy="84142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flipH="1">
              <a:off x="8482137" y="538690"/>
              <a:ext cx="16930" cy="23001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cxnSpLocks/>
            </p:cNvCxnSpPr>
            <p:nvPr/>
          </p:nvCxnSpPr>
          <p:spPr>
            <a:xfrm flipH="1">
              <a:off x="8375873" y="929033"/>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flipH="1">
              <a:off x="8326105" y="747516"/>
              <a:ext cx="23765" cy="205803"/>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flipH="1">
              <a:off x="8506751" y="735196"/>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33" name="図 32"/>
          <p:cNvPicPr>
            <a:picLocks noChangeAspect="1"/>
          </p:cNvPicPr>
          <p:nvPr/>
        </p:nvPicPr>
        <p:blipFill>
          <a:blip r:embed="rId2"/>
          <a:stretch>
            <a:fillRect/>
          </a:stretch>
        </p:blipFill>
        <p:spPr>
          <a:xfrm>
            <a:off x="245634" y="2952975"/>
            <a:ext cx="1518902" cy="1010608"/>
          </a:xfrm>
          <a:prstGeom prst="rect">
            <a:avLst/>
          </a:prstGeom>
        </p:spPr>
      </p:pic>
      <p:sp>
        <p:nvSpPr>
          <p:cNvPr id="50" name="テキスト ボックス 49"/>
          <p:cNvSpPr txBox="1"/>
          <p:nvPr/>
        </p:nvSpPr>
        <p:spPr>
          <a:xfrm>
            <a:off x="651970" y="2724416"/>
            <a:ext cx="2041115"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日本初の山岳鉱山専用鉄道を復元</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51" name="テキスト ボックス 50"/>
          <p:cNvSpPr txBox="1"/>
          <p:nvPr/>
        </p:nvSpPr>
        <p:spPr>
          <a:xfrm>
            <a:off x="411727" y="3934435"/>
            <a:ext cx="1260801"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江戸時代の採鉱を再現</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52" name="テキスト ボックス 51"/>
          <p:cNvSpPr txBox="1"/>
          <p:nvPr/>
        </p:nvSpPr>
        <p:spPr>
          <a:xfrm>
            <a:off x="1734115" y="3924059"/>
            <a:ext cx="2041115"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昼食は館内のレストランで名物「どんでん丼」を</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66" name="テキスト ボックス 65"/>
          <p:cNvSpPr txBox="1"/>
          <p:nvPr/>
        </p:nvSpPr>
        <p:spPr>
          <a:xfrm>
            <a:off x="5722873" y="719025"/>
            <a:ext cx="2633993" cy="307777"/>
          </a:xfrm>
          <a:prstGeom prst="rect">
            <a:avLst/>
          </a:prstGeom>
          <a:noFill/>
        </p:spPr>
        <p:txBody>
          <a:bodyPr wrap="square" rtlCol="0">
            <a:spAutoFit/>
          </a:bodyPr>
          <a:lstStyle/>
          <a:p>
            <a:r>
              <a:rPr kumimoji="1" lang="zh-TW"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新居浜市広瀬歴史記念館</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5711149" y="920513"/>
            <a:ext cx="4038671" cy="1015663"/>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日本の近代産業の歩みを学ぶ</a:t>
            </a:r>
          </a:p>
          <a:p>
            <a:r>
              <a:rPr kumimoji="1" lang="ja-JP" altLang="en-US" sz="1200" dirty="0">
                <a:latin typeface="Meiryo UI" panose="020B0604030504040204" pitchFamily="50" charset="-128"/>
                <a:ea typeface="Meiryo UI" panose="020B0604030504040204" pitchFamily="50" charset="-128"/>
              </a:rPr>
              <a:t>幕末・明治の動乱期に難局から別子銅山を守り、日本の産業の育成にも注力した広瀬宰平（さいへい）。展示館ではその偉業を顕彰しています。国の重要文化財に指定されている旧広瀬邸も見もの。</a:t>
            </a:r>
          </a:p>
        </p:txBody>
      </p:sp>
      <p:sp>
        <p:nvSpPr>
          <p:cNvPr id="54" name="テキスト ボックス 53"/>
          <p:cNvSpPr txBox="1"/>
          <p:nvPr/>
        </p:nvSpPr>
        <p:spPr>
          <a:xfrm>
            <a:off x="6535258" y="3262922"/>
            <a:ext cx="2145017"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日本建築様式と西洋文化が調和した旧広瀬邸</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68" name="テキスト ボックス 67"/>
          <p:cNvSpPr txBox="1"/>
          <p:nvPr/>
        </p:nvSpPr>
        <p:spPr>
          <a:xfrm>
            <a:off x="4900242" y="3426594"/>
            <a:ext cx="2131744" cy="307777"/>
          </a:xfrm>
          <a:prstGeom prst="rect">
            <a:avLst/>
          </a:prstGeom>
          <a:noFill/>
        </p:spPr>
        <p:txBody>
          <a:bodyPr wrap="square" rtlCol="0">
            <a:spAutoFit/>
          </a:bodyPr>
          <a:lstStyle/>
          <a:p>
            <a:r>
              <a:rPr kumimoji="1" lang="zh-TW"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愛媛県総合科学博物館</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935286" y="3621922"/>
            <a:ext cx="4706094" cy="1015663"/>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サイエンスへの関心を高める</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自然館、科学技術館、産業館にわかれ、特に皮膚の質感までリアルに再現した実物大恐竜模型と世界最大級のプラネタリウムが人気です。サイエンスショーや太陽光発電所の見学、学芸員との質疑応答、団体向けの学びプログラムを多数用意しています。</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対応人数はプログラムによって異なります。</a:t>
            </a:r>
          </a:p>
        </p:txBody>
      </p:sp>
      <p:sp>
        <p:nvSpPr>
          <p:cNvPr id="60" name="テキスト ボックス 59"/>
          <p:cNvSpPr txBox="1"/>
          <p:nvPr/>
        </p:nvSpPr>
        <p:spPr>
          <a:xfrm>
            <a:off x="211950" y="4152618"/>
            <a:ext cx="2045166" cy="307777"/>
          </a:xfrm>
          <a:prstGeom prst="rect">
            <a:avLst/>
          </a:prstGeom>
          <a:noFill/>
        </p:spPr>
        <p:txBody>
          <a:bodyPr wrap="square" rtlCol="0">
            <a:spAutoFit/>
          </a:bodyPr>
          <a:lstStyle/>
          <a:p>
            <a:r>
              <a:rPr kumimoji="1" lang="ja-JP"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あかがねミュージアム</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208196" y="4378524"/>
            <a:ext cx="2410885" cy="120032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新居浜の文化・芸術をたっぷり発信</a:t>
            </a:r>
            <a:endParaRPr kumimoji="1" lang="en-US" altLang="ja-JP" sz="1200" b="1" dirty="0">
              <a:latin typeface="Meiryo UI" panose="020B0604030504040204" pitchFamily="50" charset="-128"/>
              <a:ea typeface="Meiryo UI" panose="020B0604030504040204" pitchFamily="50" charset="-128"/>
            </a:endParaRPr>
          </a:p>
          <a:p>
            <a:r>
              <a:rPr kumimoji="1" lang="en-US" altLang="ja-JP" sz="1200" dirty="0">
                <a:latin typeface="Meiryo UI" panose="020B0604030504040204" pitchFamily="50" charset="-128"/>
                <a:ea typeface="Meiryo UI" panose="020B0604030504040204" pitchFamily="50" charset="-128"/>
              </a:rPr>
              <a:t>2015</a:t>
            </a:r>
            <a:r>
              <a:rPr kumimoji="1" lang="ja-JP" altLang="en-US" sz="1200" dirty="0">
                <a:latin typeface="Meiryo UI" panose="020B0604030504040204" pitchFamily="50" charset="-128"/>
                <a:ea typeface="Meiryo UI" panose="020B0604030504040204" pitchFamily="50" charset="-128"/>
              </a:rPr>
              <a:t>年に開館した新施設。新居浜太鼓祭りで使われる太鼓台や祭りの映像、また美術館で芸術作品を鑑賞したり、ホールで観劇したり。</a:t>
            </a:r>
          </a:p>
          <a:p>
            <a:r>
              <a:rPr kumimoji="1" lang="ja-JP" altLang="en-US" sz="1200" dirty="0">
                <a:latin typeface="Meiryo UI" panose="020B0604030504040204" pitchFamily="50" charset="-128"/>
                <a:ea typeface="Meiryo UI" panose="020B0604030504040204" pitchFamily="50" charset="-128"/>
              </a:rPr>
              <a:t>多彩なプログラムを組むことができます。</a:t>
            </a:r>
          </a:p>
        </p:txBody>
      </p:sp>
      <p:sp>
        <p:nvSpPr>
          <p:cNvPr id="40" name="テキスト ボックス 39"/>
          <p:cNvSpPr txBox="1"/>
          <p:nvPr/>
        </p:nvSpPr>
        <p:spPr>
          <a:xfrm>
            <a:off x="2724424" y="6034803"/>
            <a:ext cx="2145017"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新居浜の礎となった銅の板を使った外観も必見</a:t>
            </a:r>
            <a:endParaRPr kumimoji="1" lang="ja-JP" altLang="en-US" sz="800" dirty="0">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71" y="701309"/>
            <a:ext cx="3036263" cy="2071921"/>
          </a:xfrm>
          <a:prstGeom prst="rect">
            <a:avLst/>
          </a:prstGeom>
        </p:spPr>
      </p:pic>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955" y="2952975"/>
            <a:ext cx="1474938" cy="1003009"/>
          </a:xfrm>
          <a:prstGeom prst="rect">
            <a:avLst/>
          </a:prstGeom>
        </p:spPr>
      </p:pic>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0771" y="1733566"/>
            <a:ext cx="2073989" cy="1555492"/>
          </a:xfrm>
          <a:prstGeom prst="rect">
            <a:avLst/>
          </a:prstGeom>
        </p:spPr>
      </p:pic>
      <p:pic>
        <p:nvPicPr>
          <p:cNvPr id="24" name="図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142" y="5578853"/>
            <a:ext cx="1462991" cy="975327"/>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9828" y="4306506"/>
            <a:ext cx="2335458" cy="1751594"/>
          </a:xfrm>
          <a:prstGeom prst="rect">
            <a:avLst/>
          </a:prstGeom>
        </p:spPr>
      </p:pic>
      <p:pic>
        <p:nvPicPr>
          <p:cNvPr id="28" name="図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702" y="4629424"/>
            <a:ext cx="1474342" cy="1105757"/>
          </a:xfrm>
          <a:prstGeom prst="rect">
            <a:avLst/>
          </a:prstGeom>
        </p:spPr>
      </p:pic>
      <p:pic>
        <p:nvPicPr>
          <p:cNvPr id="30" name="図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5089" y="4637585"/>
            <a:ext cx="2930266" cy="1945880"/>
          </a:xfrm>
          <a:prstGeom prst="rect">
            <a:avLst/>
          </a:prstGeom>
        </p:spPr>
      </p:pic>
    </p:spTree>
    <p:extLst>
      <p:ext uri="{BB962C8B-B14F-4D97-AF65-F5344CB8AC3E}">
        <p14:creationId xmlns:p14="http://schemas.microsoft.com/office/powerpoint/2010/main" val="243702494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TotalTime>
  <Words>492</Words>
  <Application>Microsoft Office PowerPoint</Application>
  <PresentationFormat>A4 210 x 297 mm</PresentationFormat>
  <Paragraphs>53</Paragraphs>
  <Slides>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HG丸ｺﾞｼｯｸM-PRO</vt:lpstr>
      <vt:lpstr>Meiryo UI</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1 user</dc:creator>
  <cp:lastModifiedBy>1 user</cp:lastModifiedBy>
  <cp:revision>56</cp:revision>
  <cp:lastPrinted>2017-07-21T02:02:14Z</cp:lastPrinted>
  <dcterms:created xsi:type="dcterms:W3CDTF">2017-03-30T03:55:20Z</dcterms:created>
  <dcterms:modified xsi:type="dcterms:W3CDTF">2017-07-21T02:05:43Z</dcterms:modified>
</cp:coreProperties>
</file>